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0C67-B49D-4581-9AB0-4247ABD484A9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D175-ADFA-4C13-99FF-FC1F65F03F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433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0C67-B49D-4581-9AB0-4247ABD484A9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D175-ADFA-4C13-99FF-FC1F65F03F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95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0C67-B49D-4581-9AB0-4247ABD484A9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D175-ADFA-4C13-99FF-FC1F65F03F3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744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0C67-B49D-4581-9AB0-4247ABD484A9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D175-ADFA-4C13-99FF-FC1F65F03F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001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0C67-B49D-4581-9AB0-4247ABD484A9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D175-ADFA-4C13-99FF-FC1F65F03F3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3722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0C67-B49D-4581-9AB0-4247ABD484A9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D175-ADFA-4C13-99FF-FC1F65F03F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9640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0C67-B49D-4581-9AB0-4247ABD484A9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D175-ADFA-4C13-99FF-FC1F65F03F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722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0C67-B49D-4581-9AB0-4247ABD484A9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D175-ADFA-4C13-99FF-FC1F65F03F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826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0C67-B49D-4581-9AB0-4247ABD484A9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D175-ADFA-4C13-99FF-FC1F65F03F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43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0C67-B49D-4581-9AB0-4247ABD484A9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D175-ADFA-4C13-99FF-FC1F65F03F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578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0C67-B49D-4581-9AB0-4247ABD484A9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D175-ADFA-4C13-99FF-FC1F65F03F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729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0C67-B49D-4581-9AB0-4247ABD484A9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D175-ADFA-4C13-99FF-FC1F65F03F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015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0C67-B49D-4581-9AB0-4247ABD484A9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D175-ADFA-4C13-99FF-FC1F65F03F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372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0C67-B49D-4581-9AB0-4247ABD484A9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D175-ADFA-4C13-99FF-FC1F65F03F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20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0C67-B49D-4581-9AB0-4247ABD484A9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D175-ADFA-4C13-99FF-FC1F65F03F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256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0C67-B49D-4581-9AB0-4247ABD484A9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D175-ADFA-4C13-99FF-FC1F65F03F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442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70C67-B49D-4581-9AB0-4247ABD484A9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B72D175-ADFA-4C13-99FF-FC1F65F03F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9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Факторы, способствующие и мешающие успешной деятельности классного руководителя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Потапова И.В , </a:t>
            </a:r>
            <a:r>
              <a:rPr lang="ru-RU" dirty="0" err="1" smtClean="0"/>
              <a:t>кл</a:t>
            </a:r>
            <a:r>
              <a:rPr lang="ru-RU" dirty="0" smtClean="0"/>
              <a:t>. руководитель 8а класса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500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Позиции в общении с учениками: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К            У</a:t>
            </a:r>
            <a:endParaRPr lang="ru-RU" sz="60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815737" y="2690949"/>
            <a:ext cx="901337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3095897" y="2690949"/>
            <a:ext cx="875212" cy="1306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76707" y="3944983"/>
            <a:ext cx="85966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Классный </a:t>
            </a:r>
          </a:p>
          <a:p>
            <a:r>
              <a:rPr lang="ru-RU" dirty="0"/>
              <a:t>руководитель и ученик в своем общении, в деятельности исходят из того, что </a:t>
            </a:r>
          </a:p>
          <a:p>
            <a:r>
              <a:rPr lang="ru-RU" dirty="0"/>
              <a:t>они равноправные, равноценные партнеры и в своем взаимодействии они </a:t>
            </a:r>
          </a:p>
          <a:p>
            <a:r>
              <a:rPr lang="ru-RU" dirty="0"/>
              <a:t>идут навстречу друг другу. Результат, скорее всего, положительный.</a:t>
            </a:r>
          </a:p>
        </p:txBody>
      </p:sp>
    </p:spTree>
    <p:extLst>
      <p:ext uri="{BB962C8B-B14F-4D97-AF65-F5344CB8AC3E}">
        <p14:creationId xmlns:p14="http://schemas.microsoft.com/office/powerpoint/2010/main" val="279251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/>
              <a:t>К        У</a:t>
            </a:r>
            <a:endParaRPr lang="ru-RU" sz="60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 flipV="1">
            <a:off x="2103120" y="2625634"/>
            <a:ext cx="1332411" cy="2612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479177" y="2651760"/>
            <a:ext cx="1371600" cy="1306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88720" y="3931920"/>
            <a:ext cx="7524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/>
              <a:t>В отличие от первого варианта действия участников общения прямо </a:t>
            </a:r>
          </a:p>
          <a:p>
            <a:r>
              <a:rPr lang="ru-RU"/>
              <a:t>противоположны. Результат или отрицательный, или нулевой.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792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403" y="1585824"/>
            <a:ext cx="6507237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/>
              <a:t>К  </a:t>
            </a:r>
          </a:p>
          <a:p>
            <a:pPr marL="0" indent="0" algn="ctr">
              <a:buNone/>
            </a:pPr>
            <a:r>
              <a:rPr lang="ru-RU" sz="6000" dirty="0"/>
              <a:t> </a:t>
            </a:r>
            <a:endParaRPr lang="ru-RU" sz="6000" dirty="0" smtClean="0"/>
          </a:p>
          <a:p>
            <a:pPr marL="0" indent="0" algn="ctr">
              <a:buNone/>
            </a:pPr>
            <a:r>
              <a:rPr lang="ru-RU" sz="6000" dirty="0"/>
              <a:t> </a:t>
            </a:r>
            <a:r>
              <a:rPr lang="ru-RU" sz="6000" dirty="0" smtClean="0"/>
              <a:t>               У</a:t>
            </a:r>
            <a:endParaRPr lang="ru-RU" sz="60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480560" y="2207623"/>
            <a:ext cx="561703" cy="83602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 flipV="1">
            <a:off x="5199017" y="3148149"/>
            <a:ext cx="548640" cy="67197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284617" y="2625634"/>
            <a:ext cx="1031966" cy="146304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99403" y="4599231"/>
            <a:ext cx="92504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Превосходство (реальное или мнимое) </a:t>
            </a:r>
            <a:r>
              <a:rPr lang="ru-RU" dirty="0" err="1"/>
              <a:t>кл</a:t>
            </a:r>
            <a:r>
              <a:rPr lang="ru-RU" dirty="0"/>
              <a:t>. руководителя, но, все же, </a:t>
            </a:r>
            <a:r>
              <a:rPr lang="ru-RU" dirty="0" smtClean="0"/>
              <a:t>участники </a:t>
            </a:r>
            <a:r>
              <a:rPr lang="ru-RU" dirty="0"/>
              <a:t>стремятся навстречу друг другу, и это позволяет говорить о </a:t>
            </a:r>
            <a:r>
              <a:rPr lang="ru-RU" dirty="0" smtClean="0"/>
              <a:t>сосуществовании </a:t>
            </a:r>
            <a:r>
              <a:rPr lang="ru-RU" dirty="0"/>
              <a:t>реальной предпосылки получения положительного результата.</a:t>
            </a:r>
          </a:p>
          <a:p>
            <a:r>
              <a:rPr lang="ru-RU" dirty="0"/>
              <a:t>Вместе с тем результат может быть и нулевым, и отрицательным.</a:t>
            </a:r>
          </a:p>
        </p:txBody>
      </p:sp>
    </p:spTree>
    <p:extLst>
      <p:ext uri="{BB962C8B-B14F-4D97-AF65-F5344CB8AC3E}">
        <p14:creationId xmlns:p14="http://schemas.microsoft.com/office/powerpoint/2010/main" val="161017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6794620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/>
              <a:t>  У</a:t>
            </a:r>
          </a:p>
          <a:p>
            <a:pPr marL="0" indent="0" algn="ctr">
              <a:buNone/>
            </a:pPr>
            <a:r>
              <a:rPr lang="ru-RU" sz="6000" dirty="0"/>
              <a:t> </a:t>
            </a:r>
            <a:r>
              <a:rPr lang="ru-RU" sz="6000" dirty="0" smtClean="0"/>
              <a:t>        </a:t>
            </a:r>
          </a:p>
          <a:p>
            <a:pPr marL="0" indent="0" algn="ctr">
              <a:buNone/>
            </a:pPr>
            <a:r>
              <a:rPr lang="ru-RU" sz="6000" dirty="0"/>
              <a:t> </a:t>
            </a:r>
            <a:r>
              <a:rPr lang="ru-RU" sz="6000" dirty="0" smtClean="0"/>
              <a:t>              К                  </a:t>
            </a:r>
            <a:endParaRPr lang="ru-RU" sz="60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519749" y="2834640"/>
            <a:ext cx="561702" cy="79683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 flipV="1">
            <a:off x="5081451" y="3762103"/>
            <a:ext cx="522516" cy="67926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258491" y="3174274"/>
            <a:ext cx="940526" cy="141078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06286" y="640080"/>
            <a:ext cx="80859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/>
              <a:t>Оба участника находятся в движении, в развитии. Главное, чтобы кл. </a:t>
            </a:r>
          </a:p>
          <a:p>
            <a:r>
              <a:rPr lang="ru-RU"/>
              <a:t>руководитель не слишком отрывался от своих учеников, и чтобы движение </a:t>
            </a:r>
          </a:p>
          <a:p>
            <a:r>
              <a:rPr lang="ru-RU"/>
              <a:t>было основано на взаимном интересе. Тогда возможен положительный </a:t>
            </a:r>
          </a:p>
          <a:p>
            <a:r>
              <a:rPr lang="ru-RU"/>
              <a:t>результат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87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/>
              <a:t>У       К</a:t>
            </a:r>
            <a:endParaRPr lang="ru-RU" sz="60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297680" y="2690949"/>
            <a:ext cx="1031966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348549" y="2664823"/>
            <a:ext cx="979714" cy="1306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44138" y="64891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Вопрос в том, куда могут увести классного руководителя его подопечные. </a:t>
            </a:r>
          </a:p>
          <a:p>
            <a:r>
              <a:rPr lang="ru-RU" dirty="0"/>
              <a:t>Результат может быть любым</a:t>
            </a:r>
          </a:p>
        </p:txBody>
      </p:sp>
    </p:spTree>
    <p:extLst>
      <p:ext uri="{BB962C8B-B14F-4D97-AF65-F5344CB8AC3E}">
        <p14:creationId xmlns:p14="http://schemas.microsoft.com/office/powerpoint/2010/main" val="155077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/>
              <a:t>К      У</a:t>
            </a:r>
            <a:endParaRPr lang="ru-RU" sz="60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297680" y="2677886"/>
            <a:ext cx="1058091" cy="1306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230983" y="2664823"/>
            <a:ext cx="1018903" cy="1306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24297" y="4245429"/>
            <a:ext cx="62832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/>
              <a:t>Вопрос в том, куда могут увести классного руководителя его подопечные. </a:t>
            </a:r>
          </a:p>
          <a:p>
            <a:r>
              <a:rPr lang="ru-RU"/>
              <a:t>Результат может быть любым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122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7722083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/>
              <a:t>К</a:t>
            </a:r>
          </a:p>
          <a:p>
            <a:pPr marL="0" indent="0" algn="ctr">
              <a:buNone/>
            </a:pPr>
            <a:r>
              <a:rPr lang="ru-RU" sz="6000" dirty="0"/>
              <a:t>У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885509" y="2664823"/>
            <a:ext cx="1045028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898571" y="3749040"/>
            <a:ext cx="966652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449977" y="4702629"/>
            <a:ext cx="5603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/>
              <a:t>Кл. </a:t>
            </a:r>
            <a:r>
              <a:rPr lang="ru-RU" dirty="0"/>
              <a:t>руководитель и ученик идут вместе, объединенные общими интересами, </a:t>
            </a:r>
          </a:p>
          <a:p>
            <a:r>
              <a:rPr lang="ru-RU" dirty="0"/>
              <a:t>задачами. Они уважают и дополняют друг друга. Результат положительный.</a:t>
            </a:r>
          </a:p>
        </p:txBody>
      </p:sp>
    </p:spTree>
    <p:extLst>
      <p:ext uri="{BB962C8B-B14F-4D97-AF65-F5344CB8AC3E}">
        <p14:creationId xmlns:p14="http://schemas.microsoft.com/office/powerpoint/2010/main" val="196947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384663" y="2873829"/>
            <a:ext cx="76156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/>
              <a:t>Школьный учитель вводит детей в науку, классный руководитель вводит </a:t>
            </a:r>
          </a:p>
          <a:p>
            <a:r>
              <a:rPr lang="ru-RU" sz="4000" dirty="0"/>
              <a:t>детей в жизнь</a:t>
            </a:r>
          </a:p>
        </p:txBody>
      </p:sp>
    </p:spTree>
    <p:extLst>
      <p:ext uri="{BB962C8B-B14F-4D97-AF65-F5344CB8AC3E}">
        <p14:creationId xmlns:p14="http://schemas.microsoft.com/office/powerpoint/2010/main" val="304895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30</TotalTime>
  <Words>246</Words>
  <Application>Microsoft Office PowerPoint</Application>
  <PresentationFormat>Широкоэкранный</PresentationFormat>
  <Paragraphs>37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Аспект</vt:lpstr>
      <vt:lpstr>Факторы, способствующие и мешающие успешной деятельности классного руководителя</vt:lpstr>
      <vt:lpstr>Позиции в общении с учениками: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Факторы, способствующие и мешающие успешной деятельности классного руководителя</dc:title>
  <dc:creator>Учитель</dc:creator>
  <cp:lastModifiedBy>Учитель</cp:lastModifiedBy>
  <cp:revision>4</cp:revision>
  <dcterms:created xsi:type="dcterms:W3CDTF">2025-02-25T05:34:02Z</dcterms:created>
  <dcterms:modified xsi:type="dcterms:W3CDTF">2025-02-25T07:51:14Z</dcterms:modified>
</cp:coreProperties>
</file>