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83" r:id="rId3"/>
    <p:sldId id="295" r:id="rId4"/>
    <p:sldId id="285" r:id="rId5"/>
    <p:sldId id="286" r:id="rId6"/>
    <p:sldId id="297" r:id="rId7"/>
    <p:sldId id="287" r:id="rId8"/>
    <p:sldId id="288" r:id="rId9"/>
    <p:sldId id="290" r:id="rId10"/>
    <p:sldId id="291" r:id="rId11"/>
    <p:sldId id="292" r:id="rId12"/>
    <p:sldId id="294" r:id="rId13"/>
    <p:sldId id="298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38ED-1F6E-401C-BDE8-DE39D16849B4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39F9-291A-4ED9-8631-658D15AD5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6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54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7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2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38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1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09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3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323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97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77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955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800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74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37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16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770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863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D1DD9B-FD63-43B7-BFB9-5816026E487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9D3864-B6F3-41C2-9B36-817B810D1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568" y="112474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воспитательной деятельности классного руководителя.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581128"/>
            <a:ext cx="32437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Шелеметьева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 Андреевна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Учитель, классный руководитель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 4»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Еманжелинск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072430" y="0"/>
            <a:ext cx="1071570" cy="100010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sun9-49.userapi.com/impg/9mkpfa31LrfU7cbncLvGIBawuGORpG-gyul0Ug/TG3hbUGghiA.jpg?size=1280x747&amp;quality=95&amp;sign=6016aab64df404115d680b3928d6ddd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2" y="4005064"/>
            <a:ext cx="3877198" cy="24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un9-61.userapi.com/impg/rdM0GZDCzpmuSJy4BF14YTCihbMOsrItHKGAfA/M-ThOXL4ewc.jpg?size=1280x854&amp;quality=95&amp;sign=c31a52fb8b9e1cee596790cc4b55322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8" y="3986127"/>
            <a:ext cx="3690030" cy="24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9.userapi.com/impg/BjNNzcQlWcssJE3pMVn58A7kJifsBIXkYf-L7w/m5Y0hEwdMvc.jpg?size=1280x960&amp;quality=95&amp;sign=5f950d1794f322c7487184033bb1927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6" y="764704"/>
            <a:ext cx="3719550" cy="27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un9-74.userapi.com/impg/KQdXxaT-Q-bvULFbKQKIsWyXPoDoyI8PCrLJCw/IrScZ23dskA.jpg?size=1280x960&amp;quality=95&amp;sign=5733231f9db517afdf31062d689c334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62" y="801844"/>
            <a:ext cx="3618023" cy="27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873" y="188640"/>
            <a:ext cx="5197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72.userapi.com/impg/mI9j3dAxNTxjxAmdXGp7SEdW3YwVC5Yhs7pfcA/i9VBVwdW8dU.jpg?size=911x1080&amp;quality=95&amp;sign=5902badea449afc05242e3393a60da4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8" b="17972"/>
          <a:stretch/>
        </p:blipFill>
        <p:spPr bwMode="auto">
          <a:xfrm>
            <a:off x="776568" y="1088652"/>
            <a:ext cx="3140223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DrNrU1Q2USPkao68Yz-GbjYrD1KGzsalRd-dCQ/iqMW4s84qbs.jpg?size=1280x960&amp;quality=95&amp;sign=4323e53d937c62d45a3f9fc718be4bf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652"/>
            <a:ext cx="3213503" cy="25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9.userapi.com/impg/EnisHuroDW8mCskEnfFvjkIfmBTn73PF3ecUpA/cdEdIP9sv8o.jpg?size=854x640&amp;quality=95&amp;sign=a69da77f63b892f5aec30d370f6250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0" y="4057578"/>
            <a:ext cx="3309006" cy="24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2.userapi.com/impg/PM86p2a9ncQTRTsWklEP0uQuI1uNO737AXSkfw/JXR2OOWnaew.jpg?size=1280x590&amp;quality=95&amp;sign=84aacc1b306121d54ded211177ed453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57578"/>
            <a:ext cx="4817578" cy="24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заповедей классного руководителя: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700808"/>
            <a:ext cx="77724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выслушать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кричи. Не подавляй голосом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Найди, за что похвалить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справедливым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видеть положительные качества ученика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заповедей классного руководителя: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00808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 собственным примером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Защищай своего ученика даже перед педагогами</a:t>
            </a:r>
          </a:p>
          <a:p>
            <a:pPr>
              <a:lnSpc>
                <a:spcPct val="7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ябедничай родителям по пустякам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 инициативу учеников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Употребляй во время общения много ласковых слов </a:t>
            </a:r>
          </a:p>
        </p:txBody>
      </p:sp>
    </p:spTree>
    <p:extLst>
      <p:ext uri="{BB962C8B-B14F-4D97-AF65-F5344CB8AC3E}">
        <p14:creationId xmlns:p14="http://schemas.microsoft.com/office/powerpoint/2010/main" val="20675692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7915275" cy="5972197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 думаете, «классным» быть легко?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спать от мыслей долгими ночами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вслушиваться в шум учеников,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спорить с тем, кто не доволен мелочами. </a:t>
            </a:r>
          </a:p>
          <a:p>
            <a:pPr algn="ctr" eaLnBrk="1" hangingPunct="1">
              <a:buNone/>
            </a:pP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Прожить сто жизней, добрых и плохих,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Чужой бедой болеть однажды.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Да, может «классным» быть легко,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КЛАССНЫМ ведь становится не каждый.</a:t>
            </a:r>
          </a:p>
          <a:p>
            <a:pPr algn="ctr" eaLnBrk="1" hangingPunct="1">
              <a:buNone/>
            </a:pP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никогда ни от кого не жду поблажек,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долю «классного» я с честью донесу.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Должна возиться с кипами бумажек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Порой ночами во втором часу.</a:t>
            </a:r>
          </a:p>
          <a:p>
            <a:pPr algn="ctr" eaLnBrk="1" hangingPunct="1">
              <a:buNone/>
            </a:pP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снова «классный» делом перегружен,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так ему не выжить одному.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Ведь сам себе зачем он будет нужен,</a:t>
            </a:r>
            <a:b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Когда не нужен он ученику?</a:t>
            </a:r>
          </a:p>
          <a:p>
            <a:pPr eaLnBrk="1" hangingPunct="1">
              <a:buNone/>
            </a:pPr>
            <a:endParaRPr lang="ru-RU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571744"/>
            <a:ext cx="4286248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072430" y="0"/>
            <a:ext cx="1071570" cy="1000108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2444" y="1556792"/>
            <a:ext cx="8424863" cy="29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«Воспитание – </a:t>
            </a:r>
            <a:b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                        высшее из благ, </a:t>
            </a:r>
            <a:b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но только тогда, </a:t>
            </a:r>
            <a:b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          когда оно первого сорта, </a:t>
            </a:r>
            <a:b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иначе оно ни на что не годно». </a:t>
            </a:r>
            <a:br>
              <a:rPr kumimoji="0" lang="ru-RU" sz="4400" b="1" i="1" u="none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                                     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Р. Киплинг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Цель деятельности классного руководителя:</a:t>
            </a: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6752" y="2348880"/>
            <a:ext cx="6822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rgbClr val="0000CC"/>
                </a:solidFill>
                <a:latin typeface="Times New Roman"/>
              </a:rPr>
              <a:t>создание условий для саморазвития и самореализации личности обучающегося, его успешной социализации в обществе</a:t>
            </a:r>
            <a:r>
              <a:rPr lang="ru-RU" sz="4000" i="1" kern="0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759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49864497_1255483539_252326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7744" y="587792"/>
            <a:ext cx="6265515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4400" b="1" i="1" kern="0" dirty="0">
              <a:solidFill>
                <a:srgbClr val="990033"/>
              </a:solidFill>
              <a:latin typeface="Times New Roman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1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Его Величество –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Классный Руководитель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sng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76672"/>
            <a:ext cx="559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самый главный?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5.infourok.ru/uploads/ex/01a3/000656ba-6d8ac33b/hello_html_m24e61b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47749"/>
            <a:ext cx="8210550" cy="58102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24369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Каким же должен быть современный классный руководитель?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86407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strike="noStrike" kern="0" normalizeH="0" baseline="0" noProof="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Условия эффективной деятельности классного руководителя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27584" y="4529857"/>
            <a:ext cx="3240087" cy="1728788"/>
          </a:xfrm>
          <a:prstGeom prst="ellipse">
            <a:avLst/>
          </a:prstGeom>
          <a:solidFill>
            <a:srgbClr val="0000CC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Степень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Включенности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классного</a:t>
            </a:r>
            <a:r>
              <a:rPr kumimoji="0" lang="ru-RU" alt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рук</a:t>
            </a:r>
            <a:r>
              <a:rPr lang="ru-RU" altLang="ru-RU" sz="2200" b="1" i="1" dirty="0" err="1" smtClean="0">
                <a:solidFill>
                  <a:srgbClr val="FFFFFF"/>
                </a:solidFill>
              </a:rPr>
              <a:t>оводителя</a:t>
            </a:r>
            <a:endParaRPr kumimoji="0" lang="ru-RU" altLang="ru-RU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 жизнь класса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66998" y="4494138"/>
            <a:ext cx="3168650" cy="1800225"/>
          </a:xfrm>
          <a:prstGeom prst="ellipse">
            <a:avLst/>
          </a:prstGeom>
          <a:solidFill>
            <a:srgbClr val="0000CC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Адекватность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представлений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200" b="1" i="1" dirty="0">
                <a:solidFill>
                  <a:srgbClr val="FFFFFF"/>
                </a:solidFill>
              </a:rPr>
              <a:t>к</a:t>
            </a:r>
            <a:r>
              <a:rPr kumimoji="0" lang="ru-RU" altLang="ru-RU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лассного</a:t>
            </a:r>
            <a:r>
              <a:rPr kumimoji="0" lang="ru-RU" alt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руководителя</a:t>
            </a:r>
            <a:r>
              <a:rPr kumimoji="0" lang="ru-RU" alt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 классе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419475" y="1773238"/>
            <a:ext cx="936625" cy="719137"/>
          </a:xfrm>
          <a:prstGeom prst="line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868863" y="1773238"/>
            <a:ext cx="1050963" cy="703693"/>
          </a:xfrm>
          <a:prstGeom prst="line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3478803" y="2924175"/>
            <a:ext cx="1021759" cy="1752118"/>
          </a:xfrm>
          <a:prstGeom prst="line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475846" y="2964252"/>
            <a:ext cx="1078434" cy="1691667"/>
          </a:xfrm>
          <a:prstGeom prst="line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23850" y="2060586"/>
            <a:ext cx="3168650" cy="1800225"/>
          </a:xfrm>
          <a:prstGeom prst="ellipse">
            <a:avLst/>
          </a:prstGeom>
          <a:solidFill>
            <a:srgbClr val="0000CC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Личность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классного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руководителя</a:t>
            </a:r>
            <a:endParaRPr kumimoji="0" lang="ru-RU" alt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732463" y="2060586"/>
            <a:ext cx="3168650" cy="1800225"/>
          </a:xfrm>
          <a:prstGeom prst="ellipse">
            <a:avLst/>
          </a:prstGeom>
          <a:solidFill>
            <a:srgbClr val="0000CC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Уровень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педагогической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8995000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494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</a:t>
            </a:r>
          </a:p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школы и класса  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0" descr="https://sun9-7.userapi.com/impg/uxkt0rRmpdbkN-KHsRT_EyuNXB3Wksrk88RmfA/N-D4Fnnu49s.jpg?size=1280x960&amp;quality=95&amp;sign=74edd454b9d1c137a673fd5c1e4ae56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70809"/>
            <a:ext cx="3744416" cy="25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sun9-45.userapi.com/impg/bZbgv7Qr1LLLL8eLvgCPeBrXjnPpJ--QjvdbDw/0-b5x7okGec.jpg?size=945x1080&amp;quality=95&amp;sign=c2e93433d73728c265069926335fe2d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5220072" y="1225272"/>
            <a:ext cx="2640913" cy="26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sun9-80.userapi.com/impg/3JSSyBGphOP8kOduNrgO5YKfPZoLujIbC1_32w/roiEOWV4oj0.jpg?size=1280x960&amp;quality=95&amp;sign=880afe90feebf7105a14e9519c57db3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454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un9-62.userapi.com/impg/gETlYFayvzRSuaHwYznBcpjXRJCHM5Cl_gMcbw/5cDRHA2wgks.jpg?size=1280x960&amp;quality=95&amp;sign=a473f693308bc4248ef941e6c0ffe1fa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1333" r="4514"/>
          <a:stretch/>
        </p:blipFill>
        <p:spPr bwMode="auto">
          <a:xfrm>
            <a:off x="4788024" y="4161508"/>
            <a:ext cx="4049510" cy="2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7" y="24943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школы и класса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s://sun9-50.userapi.com/impg/shacVuNXKu8iX1nUSOo_QUdoStTJvpNNM5tu3Q/SAfu9Kss4CQ.jpg?size=1280x960&amp;quality=95&amp;sign=d03961d28474a77b15502244fec79c1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20084" r="9018"/>
          <a:stretch/>
        </p:blipFill>
        <p:spPr bwMode="auto">
          <a:xfrm>
            <a:off x="723251" y="759439"/>
            <a:ext cx="3272685" cy="27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un9-28.userapi.com/impg/97t_tm5JpzMP_rWMh-acYMZrj5KMQ4mr7_MWRg/am_it3oezro.jpg?size=1280x960&amp;quality=95&amp;sign=925fece8a896dfb0cc5a3d154acc70d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45" y="797383"/>
            <a:ext cx="3427806" cy="27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sun9-31.userapi.com/impg/OmIZ8oR1Qjcw4BAZqF5mrcBeMjuEGpbn0ZxZaw/2oiYqvmMOZU.jpg?size=1280x960&amp;quality=95&amp;sign=a54fe6daba98521a0ff122bc77a07c0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1" y="3989040"/>
            <a:ext cx="3285728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un9-16.userapi.com/impg/Jfw0ElUcP9RogmQxBW1Z_OoP83bR5BofSPWaZg/HTPILQkbR94.jpg?size=1280x960&amp;quality=95&amp;sign=db7c9259fe165b3651ee82907b423a7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9059"/>
            <a:ext cx="3312368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2.userapi.com/impg/9lT6KJ2uP_g0C9b__yXrTJaxLN4ChwGCfqga9Q/RCD0yl6bTPc.jpg?size=1280x720&amp;quality=95&amp;sign=387c1f4fba0b94a70f1dca11fe16af0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73470" cy="27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36.userapi.com/impg/4Yu3MKLd21kUXpgr_JIfrCL4frGIjt0NjOZaZw/z3ojenhAzZM.jpg?size=1280x724&amp;quality=95&amp;sign=5efe1dce83abeeee28202375a75e6ff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/>
          <a:stretch/>
        </p:blipFill>
        <p:spPr bwMode="auto">
          <a:xfrm>
            <a:off x="4788024" y="4077072"/>
            <a:ext cx="4057465" cy="25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un9-61.userapi.com/impg/rdM0GZDCzpmuSJy4BF14YTCihbMOsrItHKGAfA/M-ThOXL4ewc.jpg?size=1280x854&amp;quality=95&amp;sign=c31a52fb8b9e1cee596790cc4b55322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831738" cy="25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6582"/>
            <a:ext cx="4635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досуга</a:t>
            </a:r>
            <a:endParaRPr lang="ru-RU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642</TotalTime>
  <Words>170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Учитель</cp:lastModifiedBy>
  <cp:revision>32</cp:revision>
  <dcterms:created xsi:type="dcterms:W3CDTF">2020-10-01T22:52:14Z</dcterms:created>
  <dcterms:modified xsi:type="dcterms:W3CDTF">2025-02-25T03:06:55Z</dcterms:modified>
</cp:coreProperties>
</file>